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4" r:id="rId7"/>
    <p:sldId id="267" r:id="rId8"/>
    <p:sldId id="265" r:id="rId9"/>
    <p:sldId id="27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5.emf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4.bin"/><Relationship Id="rId3" Type="http://schemas.openxmlformats.org/officeDocument/2006/relationships/image" Target="../media/image9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6.bin"/><Relationship Id="rId3" Type="http://schemas.openxmlformats.org/officeDocument/2006/relationships/image" Target="../media/image12.wmf"/><Relationship Id="rId2" Type="http://schemas.openxmlformats.org/officeDocument/2006/relationships/oleObject" Target="../embeddings/oleObject5.bin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706870" y="2769235"/>
            <a:ext cx="5485130" cy="889000"/>
          </a:xfr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p>
            <a:pPr marL="0" indent="0" algn="ctr">
              <a:buNone/>
            </a:pPr>
            <a:r>
              <a:rPr lang="en-US" sz="5400" dirty="0"/>
              <a:t>Grade Wines</a:t>
            </a:r>
            <a:endParaRPr lang="en-US" sz="5400" dirty="0"/>
          </a:p>
        </p:txBody>
      </p:sp>
      <p:sp>
        <p:nvSpPr>
          <p:cNvPr id="6" name="Text Placeholder 18"/>
          <p:cNvSpPr>
            <a:spLocks noGrp="1"/>
          </p:cNvSpPr>
          <p:nvPr/>
        </p:nvSpPr>
        <p:spPr>
          <a:xfrm>
            <a:off x="6706870" y="3835400"/>
            <a:ext cx="5485130" cy="34417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ym typeface="+mn-ea"/>
              </a:rPr>
              <a:t>IDS 702 Final Project Presentation – Maobin Guo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116840" y="737870"/>
            <a:ext cx="52508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800"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 :</a:t>
            </a:r>
            <a:endParaRPr lang="en-US" sz="4800">
              <a:solidFill>
                <a:schemeClr val="accent6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7" name="Oval 56"/>
          <p:cNvSpPr/>
          <p:nvPr/>
        </p:nvSpPr>
        <p:spPr>
          <a:xfrm>
            <a:off x="327025" y="2158365"/>
            <a:ext cx="695960" cy="68389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b="1">
                <a:solidFill>
                  <a:schemeClr val="bg1"/>
                </a:solidFill>
              </a:rPr>
              <a:t>01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27025" y="3379470"/>
            <a:ext cx="695960" cy="68389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b="1">
                <a:solidFill>
                  <a:schemeClr val="bg1"/>
                </a:solidFill>
              </a:rPr>
              <a:t>02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27025" y="4600575"/>
            <a:ext cx="695960" cy="68389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b="1">
                <a:solidFill>
                  <a:schemeClr val="bg1"/>
                </a:solidFill>
              </a:rPr>
              <a:t>03</a:t>
            </a:r>
            <a:endParaRPr lang="en-US" sz="2000" b="1">
              <a:solidFill>
                <a:schemeClr val="bg1"/>
              </a:solidFill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76190" y="635635"/>
            <a:ext cx="6778625" cy="4526280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</p:pic>
      <p:sp>
        <p:nvSpPr>
          <p:cNvPr id="3" name="Text Box 2"/>
          <p:cNvSpPr txBox="1"/>
          <p:nvPr/>
        </p:nvSpPr>
        <p:spPr>
          <a:xfrm>
            <a:off x="1184275" y="2158365"/>
            <a:ext cx="35864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Which feature effect wine's flavor most ?</a:t>
            </a:r>
            <a:endParaRPr lang="en-US" b="1"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184275" y="3260090"/>
            <a:ext cx="358648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b="1"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Which feature plays different roles in read wine and white wines</a:t>
            </a:r>
            <a:endParaRPr lang="en-US" b="1"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184275" y="4600575"/>
            <a:ext cx="358648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b="1"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 sulfur dioxide free wine taste better ?</a:t>
            </a:r>
            <a:endParaRPr lang="en-US" b="1"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 descr="close-up-of-white-grape-in-vineyar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64985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655570" y="0"/>
            <a:ext cx="95377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013585" y="254635"/>
            <a:ext cx="10179685" cy="903605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/>
              <a:t>     Backgroud and Data</a:t>
            </a:r>
            <a:endParaRPr lang="en-US" sz="360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2655570" y="2848610"/>
            <a:ext cx="4979035" cy="685800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p>
            <a:pPr marL="0" indent="0" algn="l">
              <a:buNone/>
            </a:pPr>
            <a:r>
              <a:rPr lang="en-US" sz="2000" dirty="0">
                <a:solidFill>
                  <a:schemeClr val="tx1"/>
                </a:solidFill>
                <a:effectLst/>
              </a:rPr>
              <a:t>Red Wine :   </a:t>
            </a:r>
            <a:r>
              <a:rPr lang="en-US" sz="2000" dirty="0">
                <a:solidFill>
                  <a:schemeClr val="tx1"/>
                </a:solidFill>
                <a:effectLst/>
                <a:sym typeface="+mn-ea"/>
              </a:rPr>
              <a:t>1,599  observations</a:t>
            </a:r>
            <a:endParaRPr lang="en-US" sz="2000" dirty="0">
              <a:solidFill>
                <a:schemeClr val="tx1"/>
              </a:solidFill>
              <a:effectLst/>
              <a:sym typeface="+mn-ea"/>
            </a:endParaRPr>
          </a:p>
          <a:p>
            <a:pPr marL="0" indent="0" algn="l">
              <a:buNone/>
            </a:pPr>
            <a:r>
              <a:rPr lang="en-US" sz="2000" dirty="0">
                <a:solidFill>
                  <a:schemeClr val="tx1"/>
                </a:solidFill>
                <a:effectLst/>
              </a:rPr>
              <a:t>White Wine:  4,898 observations</a:t>
            </a:r>
            <a:endParaRPr lang="en-US" sz="2000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Text Placeholder 18"/>
          <p:cNvSpPr>
            <a:spLocks noGrp="1"/>
          </p:cNvSpPr>
          <p:nvPr/>
        </p:nvSpPr>
        <p:spPr>
          <a:xfrm>
            <a:off x="6837045" y="1577340"/>
            <a:ext cx="5356225" cy="685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sz="2000" dirty="0">
                <a:solidFill>
                  <a:schemeClr val="tx1"/>
                </a:solidFill>
                <a:effectLst/>
              </a:rPr>
              <a:t>Portuguese “Vinho Verde” wine</a:t>
            </a:r>
            <a:endParaRPr sz="2000" dirty="0">
              <a:solidFill>
                <a:schemeClr val="tx1"/>
              </a:solidFill>
              <a:effectLst/>
            </a:endParaRPr>
          </a:p>
        </p:txBody>
      </p:sp>
      <p:sp>
        <p:nvSpPr>
          <p:cNvPr id="3" name="Text Placeholder 18"/>
          <p:cNvSpPr>
            <a:spLocks noGrp="1"/>
          </p:cNvSpPr>
          <p:nvPr/>
        </p:nvSpPr>
        <p:spPr>
          <a:xfrm>
            <a:off x="6837045" y="4116070"/>
            <a:ext cx="5356225" cy="7194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dirty="0">
                <a:solidFill>
                  <a:schemeClr val="tx1"/>
                </a:solidFill>
                <a:effectLst/>
              </a:rPr>
              <a:t>Three grades:</a:t>
            </a:r>
            <a:endParaRPr lang="en-US" sz="2000" dirty="0">
              <a:solidFill>
                <a:schemeClr val="tx1"/>
              </a:solidFill>
              <a:effectLst/>
            </a:endParaRPr>
          </a:p>
          <a:p>
            <a:pPr marL="0" indent="0" algn="l">
              <a:buNone/>
            </a:pPr>
            <a:r>
              <a:rPr lang="en-US" sz="2000" dirty="0">
                <a:solidFill>
                  <a:schemeClr val="tx1"/>
                </a:solidFill>
                <a:effectLst/>
              </a:rPr>
              <a:t>       Acceptable,  Good and  Premium</a:t>
            </a:r>
            <a:endParaRPr lang="en-US" sz="2000" dirty="0">
              <a:solidFill>
                <a:schemeClr val="tx1"/>
              </a:solidFill>
              <a:effectLst/>
            </a:endParaRPr>
          </a:p>
          <a:p>
            <a:pPr marL="0" indent="0" algn="l">
              <a:buNone/>
            </a:pPr>
            <a:endParaRPr lang="en-US" sz="2000" dirty="0">
              <a:solidFill>
                <a:schemeClr val="tx1"/>
              </a:solidFill>
              <a:effectLst/>
            </a:endParaRPr>
          </a:p>
          <a:p>
            <a:pPr marL="0" indent="0" algn="l">
              <a:buNone/>
            </a:pPr>
            <a:endParaRPr lang="en-US" sz="2000" dirty="0">
              <a:solidFill>
                <a:schemeClr val="tx1"/>
              </a:solidFill>
              <a:effectLst/>
            </a:endParaRPr>
          </a:p>
        </p:txBody>
      </p:sp>
      <p:sp>
        <p:nvSpPr>
          <p:cNvPr id="5" name="Text Placeholder 18"/>
          <p:cNvSpPr>
            <a:spLocks noGrp="1"/>
          </p:cNvSpPr>
          <p:nvPr/>
        </p:nvSpPr>
        <p:spPr>
          <a:xfrm>
            <a:off x="2757170" y="5335270"/>
            <a:ext cx="4968240" cy="7880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dirty="0">
                <a:solidFill>
                  <a:schemeClr val="tx1"/>
                </a:solidFill>
                <a:effectLst/>
              </a:rPr>
              <a:t>Predictors:  9 physicochemical properties </a:t>
            </a:r>
            <a:endParaRPr lang="en-US" sz="2000" dirty="0">
              <a:solidFill>
                <a:schemeClr val="tx1"/>
              </a:solidFill>
              <a:effectLst/>
            </a:endParaRPr>
          </a:p>
          <a:p>
            <a:pPr marL="0" indent="0" algn="l">
              <a:buNone/>
            </a:pPr>
            <a:r>
              <a:rPr lang="en-US" sz="2000" dirty="0">
                <a:solidFill>
                  <a:schemeClr val="tx1"/>
                </a:solidFill>
                <a:effectLst/>
              </a:rPr>
              <a:t>    pH, citric acid, residual sugar, etc. </a:t>
            </a:r>
            <a:endParaRPr lang="en-US" sz="2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2" name="Content Placeholder 1" descr="woman-reading-newspaper-in-restaurant-with-wineglasses-on-table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7365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0" y="0"/>
            <a:ext cx="10836275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 flipH="1">
            <a:off x="0" y="231775"/>
            <a:ext cx="10499725" cy="903605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/>
              <a:t>                               Exploratory Data Analysis</a:t>
            </a:r>
            <a:endParaRPr lang="en-US" sz="36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" y="3372485"/>
            <a:ext cx="4724400" cy="3307080"/>
          </a:xfrm>
          <a:prstGeom prst="rect">
            <a:avLst/>
          </a:prstGeom>
        </p:spPr>
      </p:pic>
      <p:graphicFrame>
        <p:nvGraphicFramePr>
          <p:cNvPr id="11" name="Content Placeholder 10"/>
          <p:cNvGraphicFramePr/>
          <p:nvPr>
            <p:ph sz="half" idx="2"/>
          </p:nvPr>
        </p:nvGraphicFramePr>
        <p:xfrm>
          <a:off x="5075492" y="3258979"/>
          <a:ext cx="4699635" cy="3288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3" imgW="4695825" imgH="3286125" progId="Paint.Picture">
                  <p:embed/>
                </p:oleObj>
              </mc:Choice>
              <mc:Fallback>
                <p:oleObj name="" r:id="rId3" imgW="4695825" imgH="3286125" progId="Paint.Picture">
                  <p:embed/>
                  <p:pic>
                    <p:nvPicPr>
                      <p:cNvPr id="0" name="Picture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75492" y="3258979"/>
                        <a:ext cx="4699635" cy="3288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/>
          <p:nvPr/>
        </p:nvGraphicFramePr>
        <p:xfrm>
          <a:off x="244475" y="1329055"/>
          <a:ext cx="5397500" cy="3104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5" imgW="6791325" imgH="4648200" progId="Paint.Picture">
                  <p:embed/>
                </p:oleObj>
              </mc:Choice>
              <mc:Fallback>
                <p:oleObj name="" r:id="rId5" imgW="6791325" imgH="4648200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4475" y="1329055"/>
                        <a:ext cx="5397500" cy="3104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Placeholder 18"/>
          <p:cNvSpPr>
            <a:spLocks noGrp="1"/>
          </p:cNvSpPr>
          <p:nvPr/>
        </p:nvSpPr>
        <p:spPr>
          <a:xfrm>
            <a:off x="5779135" y="1329055"/>
            <a:ext cx="6412230" cy="9239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dirty="0">
                <a:solidFill>
                  <a:schemeClr val="tx1"/>
                </a:solidFill>
                <a:effectLst/>
              </a:rPr>
              <a:t>I. </a:t>
            </a:r>
            <a:r>
              <a:rPr sz="2000" dirty="0">
                <a:solidFill>
                  <a:schemeClr val="tx1"/>
                </a:solidFill>
                <a:effectLst/>
              </a:rPr>
              <a:t> </a:t>
            </a:r>
            <a:r>
              <a:rPr lang="en-US" sz="2000" dirty="0">
                <a:solidFill>
                  <a:schemeClr val="tx1"/>
                </a:solidFill>
                <a:effectLst/>
              </a:rPr>
              <a:t>Many interactions between red wine and white wine.</a:t>
            </a:r>
            <a:endParaRPr lang="en-US" sz="2000" dirty="0">
              <a:solidFill>
                <a:schemeClr val="tx1"/>
              </a:solidFill>
              <a:effectLst/>
            </a:endParaRPr>
          </a:p>
          <a:p>
            <a:pPr marL="0" indent="0" algn="l">
              <a:buNone/>
            </a:pPr>
            <a:r>
              <a:rPr lang="en-US" sz="2000" dirty="0">
                <a:solidFill>
                  <a:schemeClr val="tx1"/>
                </a:solidFill>
                <a:effectLst/>
              </a:rPr>
              <a:t>II.  There is no high correlation between predictors.</a:t>
            </a:r>
            <a:endParaRPr lang="en-US" sz="2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 descr="wine-bottles-in-fornt-of-winery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165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655570" y="0"/>
            <a:ext cx="95377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013585" y="274955"/>
            <a:ext cx="10179685" cy="903605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/>
              <a:t>     Final Model</a:t>
            </a:r>
            <a:endParaRPr lang="en-US" sz="3600"/>
          </a:p>
        </p:txBody>
      </p:sp>
      <p:graphicFrame>
        <p:nvGraphicFramePr>
          <p:cNvPr id="10" name="Object 9"/>
          <p:cNvGraphicFramePr/>
          <p:nvPr/>
        </p:nvGraphicFramePr>
        <p:xfrm>
          <a:off x="4965700" y="1318895"/>
          <a:ext cx="7225665" cy="2205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2" imgW="8505825" imgH="2238375" progId="Paint.Picture">
                  <p:embed/>
                </p:oleObj>
              </mc:Choice>
              <mc:Fallback>
                <p:oleObj name="" r:id="rId2" imgW="8505825" imgH="2238375" progId="Paint.Picture">
                  <p:embed/>
                  <p:pic>
                    <p:nvPicPr>
                      <p:cNvPr id="0" name="Picture 1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65700" y="1318895"/>
                        <a:ext cx="7225665" cy="2205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/>
          <p:nvPr/>
        </p:nvGraphicFramePr>
        <p:xfrm>
          <a:off x="609600" y="2236470"/>
          <a:ext cx="5627370" cy="4621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4" imgW="5943600" imgH="5153025" progId="Paint.Picture">
                  <p:embed/>
                </p:oleObj>
              </mc:Choice>
              <mc:Fallback>
                <p:oleObj name="" r:id="rId4" imgW="5943600" imgH="5153025" progId="Paint.Picture">
                  <p:embed/>
                  <p:pic>
                    <p:nvPicPr>
                      <p:cNvPr id="0" name="Picture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" y="2236470"/>
                        <a:ext cx="5627370" cy="4621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 descr="cellar-with-wine-bottle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4784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0" y="0"/>
            <a:ext cx="948055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 flipH="1">
            <a:off x="0" y="231775"/>
            <a:ext cx="10499725" cy="903605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/>
              <a:t>                                          </a:t>
            </a:r>
            <a:r>
              <a:rPr lang="en-US" sz="3600">
                <a:sym typeface="+mn-ea"/>
              </a:rPr>
              <a:t>Model Assessment</a:t>
            </a:r>
            <a:endParaRPr lang="en-US" sz="3600"/>
          </a:p>
        </p:txBody>
      </p:sp>
      <p:graphicFrame>
        <p:nvGraphicFramePr>
          <p:cNvPr id="12" name="Object 11"/>
          <p:cNvGraphicFramePr/>
          <p:nvPr/>
        </p:nvGraphicFramePr>
        <p:xfrm>
          <a:off x="0" y="4036695"/>
          <a:ext cx="9480550" cy="262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2" imgW="9714865" imgH="3581400" progId="Paint.Picture">
                  <p:embed/>
                </p:oleObj>
              </mc:Choice>
              <mc:Fallback>
                <p:oleObj name="" r:id="rId2" imgW="9714865" imgH="3581400" progId="Paint.Picture">
                  <p:embed/>
                  <p:pic>
                    <p:nvPicPr>
                      <p:cNvPr id="0" name="Picture 1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4036695"/>
                        <a:ext cx="9480550" cy="262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/>
          <p:nvPr/>
        </p:nvGraphicFramePr>
        <p:xfrm>
          <a:off x="0" y="1417955"/>
          <a:ext cx="9480550" cy="2029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4" imgW="11572875" imgH="2762250" progId="Paint.Picture">
                  <p:embed/>
                </p:oleObj>
              </mc:Choice>
              <mc:Fallback>
                <p:oleObj name="" r:id="rId4" imgW="11572875" imgH="2762250" progId="Paint.Picture">
                  <p:embed/>
                  <p:pic>
                    <p:nvPicPr>
                      <p:cNvPr id="0" name="Picture 1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417955"/>
                        <a:ext cx="9480550" cy="2029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 descr="bottles-of-red-wine-on-tabl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1430" y="0"/>
            <a:ext cx="12203430" cy="6857365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711450" y="0"/>
            <a:ext cx="948055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000"/>
          </a:p>
        </p:txBody>
      </p:sp>
      <p:sp>
        <p:nvSpPr>
          <p:cNvPr id="4" name="Rounded Rectangle 3"/>
          <p:cNvSpPr/>
          <p:nvPr/>
        </p:nvSpPr>
        <p:spPr>
          <a:xfrm>
            <a:off x="1692275" y="197485"/>
            <a:ext cx="10499725" cy="903605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/>
              <a:t>        </a:t>
            </a:r>
            <a:r>
              <a:rPr lang="en-US" sz="3600">
                <a:sym typeface="+mn-ea"/>
              </a:rPr>
              <a:t>Interesting Findings</a:t>
            </a:r>
            <a:endParaRPr lang="en-US" sz="3600"/>
          </a:p>
        </p:txBody>
      </p:sp>
      <p:pic>
        <p:nvPicPr>
          <p:cNvPr id="23" name="Picture 22" descr="64x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605" y="1826260"/>
            <a:ext cx="609600" cy="609600"/>
          </a:xfrm>
          <a:prstGeom prst="rect">
            <a:avLst/>
          </a:prstGeom>
        </p:spPr>
      </p:pic>
      <p:pic>
        <p:nvPicPr>
          <p:cNvPr id="27" name="Picture 26" descr="64x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605" y="3124200"/>
            <a:ext cx="609600" cy="609600"/>
          </a:xfrm>
          <a:prstGeom prst="rect">
            <a:avLst/>
          </a:prstGeom>
        </p:spPr>
      </p:pic>
      <p:pic>
        <p:nvPicPr>
          <p:cNvPr id="28" name="Picture 27" descr="64x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605" y="4366895"/>
            <a:ext cx="609600" cy="609600"/>
          </a:xfrm>
          <a:prstGeom prst="rect">
            <a:avLst/>
          </a:prstGeom>
        </p:spPr>
      </p:pic>
      <p:sp>
        <p:nvSpPr>
          <p:cNvPr id="29" name="Text Box 28"/>
          <p:cNvSpPr txBox="1"/>
          <p:nvPr/>
        </p:nvSpPr>
        <p:spPr>
          <a:xfrm>
            <a:off x="3533140" y="1790700"/>
            <a:ext cx="82308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Alcohol content is the most import the factor for both red wine and white wine.  The higher the better.</a:t>
            </a:r>
            <a:endParaRPr lang="en-US" sz="2000"/>
          </a:p>
        </p:txBody>
      </p:sp>
      <p:pic>
        <p:nvPicPr>
          <p:cNvPr id="30" name="Picture 29" descr="64x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605" y="5539740"/>
            <a:ext cx="609600" cy="609600"/>
          </a:xfrm>
          <a:prstGeom prst="rect">
            <a:avLst/>
          </a:prstGeom>
        </p:spPr>
      </p:pic>
      <p:sp>
        <p:nvSpPr>
          <p:cNvPr id="31" name="Text Box 30"/>
          <p:cNvSpPr txBox="1"/>
          <p:nvPr/>
        </p:nvSpPr>
        <p:spPr>
          <a:xfrm>
            <a:off x="3602990" y="3088640"/>
            <a:ext cx="82308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Important factors for red wine:</a:t>
            </a:r>
            <a:endParaRPr lang="en-US" sz="2000"/>
          </a:p>
          <a:p>
            <a:r>
              <a:rPr lang="en-US" sz="2000"/>
              <a:t>low volatile acidity &gt; high sulphates &gt;  low citric acid</a:t>
            </a:r>
            <a:endParaRPr lang="en-US" sz="2000"/>
          </a:p>
        </p:txBody>
      </p:sp>
      <p:sp>
        <p:nvSpPr>
          <p:cNvPr id="32" name="Text Box 31"/>
          <p:cNvSpPr txBox="1"/>
          <p:nvPr/>
        </p:nvSpPr>
        <p:spPr>
          <a:xfrm>
            <a:off x="3602990" y="4331335"/>
            <a:ext cx="82308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Important factors for white wine:</a:t>
            </a:r>
            <a:endParaRPr lang="en-US" sz="2000"/>
          </a:p>
          <a:p>
            <a:r>
              <a:rPr lang="en-US" sz="2000"/>
              <a:t>low volatile acidity &gt; high citric acid &gt; low sulphates &gt; high pH</a:t>
            </a:r>
            <a:endParaRPr lang="en-US" sz="2000"/>
          </a:p>
        </p:txBody>
      </p:sp>
      <p:sp>
        <p:nvSpPr>
          <p:cNvPr id="33" name="Text Box 32"/>
          <p:cNvSpPr txBox="1"/>
          <p:nvPr/>
        </p:nvSpPr>
        <p:spPr>
          <a:xfrm>
            <a:off x="3602990" y="5660390"/>
            <a:ext cx="82308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Sulfur dioxide has nothing to do with the taste of wine.</a:t>
            </a:r>
            <a:endParaRPr lang="en-US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2" name="Picture 1" descr="vineyard-under-cloudy-sk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0" y="0"/>
            <a:ext cx="948055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 flipH="1">
            <a:off x="0" y="231775"/>
            <a:ext cx="10499725" cy="903605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3600"/>
              <a:t>                              </a:t>
            </a:r>
            <a:r>
              <a:rPr lang="en-US" sz="3600">
                <a:sym typeface="+mn-ea"/>
              </a:rPr>
              <a:t>Limitations &amp; Future Works</a:t>
            </a:r>
            <a:endParaRPr lang="en-US" sz="3600">
              <a:sym typeface="+mn-ea"/>
            </a:endParaRPr>
          </a:p>
        </p:txBody>
      </p:sp>
      <p:pic>
        <p:nvPicPr>
          <p:cNvPr id="23" name="Content Placeholder 22" descr="64x6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970" y="1739900"/>
            <a:ext cx="609600" cy="6096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251585" y="1845310"/>
            <a:ext cx="67957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Sample size of red wine and white wine is imbalanced.</a:t>
            </a:r>
            <a:endParaRPr lang="en-US" altLang="en-US" sz="2000">
              <a:ea typeface="宋体" panose="02010600030101010101" pitchFamily="2" charset="-122"/>
            </a:endParaRPr>
          </a:p>
        </p:txBody>
      </p:sp>
      <p:pic>
        <p:nvPicPr>
          <p:cNvPr id="10" name="Content Placeholder 22" descr="64x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" y="3046730"/>
            <a:ext cx="609600" cy="60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Text Box 11"/>
          <p:cNvSpPr txBox="1"/>
          <p:nvPr/>
        </p:nvSpPr>
        <p:spPr>
          <a:xfrm>
            <a:off x="1251585" y="2997835"/>
            <a:ext cx="77622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The classification accuracy for good and premium is not   satisfactory.</a:t>
            </a:r>
            <a:endParaRPr lang="en-US" altLang="en-US" sz="2000">
              <a:ea typeface="宋体" panose="02010600030101010101" pitchFamily="2" charset="-122"/>
            </a:endParaRPr>
          </a:p>
        </p:txBody>
      </p:sp>
      <p:pic>
        <p:nvPicPr>
          <p:cNvPr id="13" name="Content Placeholder 22" descr="64x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" y="4220210"/>
            <a:ext cx="609600" cy="60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Text Box 13"/>
          <p:cNvSpPr txBox="1"/>
          <p:nvPr/>
        </p:nvSpPr>
        <p:spPr>
          <a:xfrm>
            <a:off x="1251585" y="4174490"/>
            <a:ext cx="81375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Sophisticated machine learning methods can be used in future </a:t>
            </a:r>
            <a:endParaRPr lang="en-US" sz="2000"/>
          </a:p>
          <a:p>
            <a:r>
              <a:rPr lang="en-US" sz="2000"/>
              <a:t>studies</a:t>
            </a:r>
            <a:endParaRPr lang="en-US"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4" name="Content Placeholder 3" descr="friends-toasting-with-champagne-flute-on-beach-at-sunset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9524365" cy="685863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</p:pic>
      <p:sp>
        <p:nvSpPr>
          <p:cNvPr id="7" name="Rectangles 6"/>
          <p:cNvSpPr/>
          <p:nvPr/>
        </p:nvSpPr>
        <p:spPr>
          <a:xfrm>
            <a:off x="6614160" y="457200"/>
            <a:ext cx="4906010" cy="153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8800"/>
              <a:t>Toa</a:t>
            </a:r>
            <a:r>
              <a:rPr lang="en-US" sz="8800">
                <a:solidFill>
                  <a:schemeClr val="accent6">
                    <a:lumMod val="75000"/>
                  </a:schemeClr>
                </a:solidFill>
              </a:rPr>
              <a:t>st</a:t>
            </a:r>
            <a:endParaRPr lang="en-US" sz="880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1333</Words>
  <Application>WPS Presentation</Application>
  <PresentationFormat>Widescreen</PresentationFormat>
  <Paragraphs>65</Paragraphs>
  <Slides>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Arial Unicode MS</vt:lpstr>
      <vt:lpstr>Calibri</vt:lpstr>
      <vt:lpstr>Default Design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DELL</cp:lastModifiedBy>
  <cp:revision>12</cp:revision>
  <dcterms:created xsi:type="dcterms:W3CDTF">2020-11-08T12:31:00Z</dcterms:created>
  <dcterms:modified xsi:type="dcterms:W3CDTF">2020-11-11T12:33:43Z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1033-11.2.0.9739</vt:lpwstr>
  </property>
</Properties>
</file>